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0"/>
  </p:notesMasterIdLst>
  <p:sldIdLst>
    <p:sldId id="256" r:id="rId2"/>
    <p:sldId id="257" r:id="rId3"/>
    <p:sldId id="267" r:id="rId4"/>
    <p:sldId id="258" r:id="rId5"/>
    <p:sldId id="259" r:id="rId6"/>
    <p:sldId id="260" r:id="rId7"/>
    <p:sldId id="261" r:id="rId8"/>
    <p:sldId id="264" r:id="rId9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-6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208BE1-E943-4807-A24B-2138E6F7FC9E}" type="datetimeFigureOut">
              <a:rPr lang="ru-RU" smtClean="0"/>
              <a:t>26.09.2021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E94AA1-CB3F-4774-B25F-FE6F1A2017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3479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94AA1-CB3F-4774-B25F-FE6F1A20171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2606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E94AA1-CB3F-4774-B25F-FE6F1A201717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5264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5D905-6F16-4D2F-8B82-6BF346F86E51}" type="datetimeFigureOut">
              <a:rPr lang="ru-RU" smtClean="0"/>
              <a:t>26.09.2021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D5BC0-2EF1-4C2E-BCB7-B46A10FE1E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1444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5D905-6F16-4D2F-8B82-6BF346F86E51}" type="datetimeFigureOut">
              <a:rPr lang="ru-RU" smtClean="0"/>
              <a:t>26.09.2021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D5BC0-2EF1-4C2E-BCB7-B46A10FE1E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1961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5D905-6F16-4D2F-8B82-6BF346F86E51}" type="datetimeFigureOut">
              <a:rPr lang="ru-RU" smtClean="0"/>
              <a:t>26.09.2021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D5BC0-2EF1-4C2E-BCB7-B46A10FE1E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5454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5D905-6F16-4D2F-8B82-6BF346F86E51}" type="datetimeFigureOut">
              <a:rPr lang="ru-RU" smtClean="0"/>
              <a:t>26.09.2021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D5BC0-2EF1-4C2E-BCB7-B46A10FE1E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34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5D905-6F16-4D2F-8B82-6BF346F86E51}" type="datetimeFigureOut">
              <a:rPr lang="ru-RU" smtClean="0"/>
              <a:t>26.09.2021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D5BC0-2EF1-4C2E-BCB7-B46A10FE1E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775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5D905-6F16-4D2F-8B82-6BF346F86E51}" type="datetimeFigureOut">
              <a:rPr lang="ru-RU" smtClean="0"/>
              <a:t>26.09.2021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D5BC0-2EF1-4C2E-BCB7-B46A10FE1E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6909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5D905-6F16-4D2F-8B82-6BF346F86E51}" type="datetimeFigureOut">
              <a:rPr lang="ru-RU" smtClean="0"/>
              <a:t>26.09.2021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D5BC0-2EF1-4C2E-BCB7-B46A10FE1E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6319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5D905-6F16-4D2F-8B82-6BF346F86E51}" type="datetimeFigureOut">
              <a:rPr lang="ru-RU" smtClean="0"/>
              <a:t>26.09.2021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D5BC0-2EF1-4C2E-BCB7-B46A10FE1E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0439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5D905-6F16-4D2F-8B82-6BF346F86E51}" type="datetimeFigureOut">
              <a:rPr lang="ru-RU" smtClean="0"/>
              <a:t>26.09.2021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D5BC0-2EF1-4C2E-BCB7-B46A10FE1E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8765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5D905-6F16-4D2F-8B82-6BF346F86E51}" type="datetimeFigureOut">
              <a:rPr lang="ru-RU" smtClean="0"/>
              <a:t>26.09.2021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D5BC0-2EF1-4C2E-BCB7-B46A10FE1E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3223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5D905-6F16-4D2F-8B82-6BF346F86E51}" type="datetimeFigureOut">
              <a:rPr lang="ru-RU" smtClean="0"/>
              <a:t>26.09.2021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D5BC0-2EF1-4C2E-BCB7-B46A10FE1E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6114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5D905-6F16-4D2F-8B82-6BF346F86E51}" type="datetimeFigureOut">
              <a:rPr lang="ru-RU" smtClean="0"/>
              <a:t>26.09.2021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4D5BC0-2EF1-4C2E-BCB7-B46A10FE1E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4103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.jp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Relationship Id="rId9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52468" y="443318"/>
            <a:ext cx="8625840" cy="1125414"/>
          </a:xfrm>
        </p:spPr>
        <p:txBody>
          <a:bodyPr>
            <a:noAutofit/>
          </a:bodyPr>
          <a:lstStyle/>
          <a:p>
            <a:pPr algn="ctr"/>
            <a:r>
              <a:rPr lang="ru-RU" sz="4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Совет общежитий СГМУ</a:t>
            </a: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1676400" y="3815262"/>
            <a:ext cx="10515600" cy="1446056"/>
          </a:xfrm>
          <a:noFill/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24" y="5386676"/>
            <a:ext cx="1308990" cy="130899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1B3B1D7-AB1A-4D70-AA9E-E56055F768F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8168"/>
          <a:stretch/>
        </p:blipFill>
        <p:spPr>
          <a:xfrm>
            <a:off x="1897293" y="2199673"/>
            <a:ext cx="8397414" cy="402378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A45C35D-FCD9-4202-B52C-9F2B67E8F6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0725" y="337201"/>
            <a:ext cx="1614091" cy="161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0240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Руководство объединения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838200" y="4894094"/>
            <a:ext cx="4662268" cy="1702191"/>
          </a:xfrm>
        </p:spPr>
        <p:txBody>
          <a:bodyPr>
            <a:normAutofit/>
          </a:bodyPr>
          <a:lstStyle/>
          <a:p>
            <a:pPr marL="457200" lvl="1" indent="0" algn="ctr">
              <a:lnSpc>
                <a:spcPct val="120000"/>
              </a:lnSpc>
              <a:buNone/>
            </a:pPr>
            <a:r>
              <a:rPr lang="ru-RU" sz="1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</a:rPr>
              <a:t>Председатель: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Анциферов 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Владислав Владимирович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en-GB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vk.com/</a:t>
            </a:r>
            <a:r>
              <a:rPr lang="en-GB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vladselot</a:t>
            </a:r>
            <a:endParaRPr lang="ru-RU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5500468" y="4894094"/>
            <a:ext cx="5401994" cy="1702191"/>
          </a:xfrm>
        </p:spPr>
        <p:txBody>
          <a:bodyPr>
            <a:no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председателя: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Преловский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Андрей Романович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vk.com/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vsyakijbred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7422CD0-F327-4012-8081-522BBF6CA0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0" r="-1080"/>
          <a:stretch/>
        </p:blipFill>
        <p:spPr>
          <a:xfrm>
            <a:off x="6765974" y="1459526"/>
            <a:ext cx="3247048" cy="3340808"/>
          </a:xfrm>
          <a:prstGeom prst="rect">
            <a:avLst/>
          </a:prstGeom>
        </p:spPr>
      </p:pic>
      <p:sp>
        <p:nvSpPr>
          <p:cNvPr id="7" name="Овал 6">
            <a:extLst>
              <a:ext uri="{FF2B5EF4-FFF2-40B4-BE49-F238E27FC236}">
                <a16:creationId xmlns:a16="http://schemas.microsoft.com/office/drawing/2014/main" id="{253D6DF3-EB3A-4701-B783-B762F1F06CA9}"/>
              </a:ext>
            </a:extLst>
          </p:cNvPr>
          <p:cNvSpPr/>
          <p:nvPr/>
        </p:nvSpPr>
        <p:spPr>
          <a:xfrm>
            <a:off x="7803711" y="1730326"/>
            <a:ext cx="102332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0A5B889-0DF3-4C2A-BE20-14AC94E2D8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842" y="1459526"/>
            <a:ext cx="2422983" cy="343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4899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5345" y="423801"/>
            <a:ext cx="7661310" cy="1325563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Председатели студенческих </a:t>
            </a:r>
            <a:br>
              <a:rPr lang="ru-R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самоуправлений общежитий</a:t>
            </a:r>
            <a:endParaRPr lang="ru-RU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Таблица 7">
            <a:extLst>
              <a:ext uri="{FF2B5EF4-FFF2-40B4-BE49-F238E27FC236}">
                <a16:creationId xmlns:a16="http://schemas.microsoft.com/office/drawing/2014/main" id="{43C0DB32-0672-4FBA-BBC2-0390929DE3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4667240"/>
              </p:ext>
            </p:extLst>
          </p:nvPr>
        </p:nvGraphicFramePr>
        <p:xfrm>
          <a:off x="1674837" y="2209484"/>
          <a:ext cx="8842326" cy="6189104"/>
        </p:xfrm>
        <a:graphic>
          <a:graphicData uri="http://schemas.openxmlformats.org/drawingml/2006/table">
            <a:tbl>
              <a:tblPr bandRow="1">
                <a:tableStyleId>{327F97BB-C833-4FB7-BDE5-3F7075034690}</a:tableStyleId>
              </a:tblPr>
              <a:tblGrid>
                <a:gridCol w="2947442">
                  <a:extLst>
                    <a:ext uri="{9D8B030D-6E8A-4147-A177-3AD203B41FA5}">
                      <a16:colId xmlns:a16="http://schemas.microsoft.com/office/drawing/2014/main" val="2082436584"/>
                    </a:ext>
                  </a:extLst>
                </a:gridCol>
                <a:gridCol w="4029352">
                  <a:extLst>
                    <a:ext uri="{9D8B030D-6E8A-4147-A177-3AD203B41FA5}">
                      <a16:colId xmlns:a16="http://schemas.microsoft.com/office/drawing/2014/main" val="4138900986"/>
                    </a:ext>
                  </a:extLst>
                </a:gridCol>
                <a:gridCol w="1865532">
                  <a:extLst>
                    <a:ext uri="{9D8B030D-6E8A-4147-A177-3AD203B41FA5}">
                      <a16:colId xmlns:a16="http://schemas.microsoft.com/office/drawing/2014/main" val="1025890655"/>
                    </a:ext>
                  </a:extLst>
                </a:gridCol>
              </a:tblGrid>
              <a:tr h="61216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Общежитие №1</a:t>
                      </a:r>
                    </a:p>
                  </a:txBody>
                  <a:tcPr marL="99476" marR="99476" marT="49738" marB="4973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Козлова Евгения Александровна</a:t>
                      </a:r>
                    </a:p>
                  </a:txBody>
                  <a:tcPr marL="99476" marR="99476" marT="49738" marB="49738" anchor="ctr"/>
                </a:tc>
                <a:tc>
                  <a:txBody>
                    <a:bodyPr/>
                    <a:lstStyle/>
                    <a:p>
                      <a:r>
                        <a:rPr lang="ru-RU" sz="200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Студент 2 курса Лечебного Факультета</a:t>
                      </a:r>
                      <a:endParaRPr lang="ru-RU" sz="2000" dirty="0"/>
                    </a:p>
                  </a:txBody>
                  <a:tcPr marL="99476" marR="99476" marT="49738" marB="49738"/>
                </a:tc>
                <a:extLst>
                  <a:ext uri="{0D108BD9-81ED-4DB2-BD59-A6C34878D82A}">
                    <a16:rowId xmlns:a16="http://schemas.microsoft.com/office/drawing/2014/main" val="2265128740"/>
                  </a:ext>
                </a:extLst>
              </a:tr>
              <a:tr h="12931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/>
                        <a:t>Общежитие №2</a:t>
                      </a:r>
                    </a:p>
                  </a:txBody>
                  <a:tcPr marL="99476" marR="99476" marT="49738" marB="4973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Гурова </a:t>
                      </a:r>
                      <a:br>
                        <a:rPr lang="ru-RU" sz="2000" dirty="0"/>
                      </a:br>
                      <a:r>
                        <a:rPr lang="ru-RU" sz="2000" dirty="0"/>
                        <a:t>Елена Алексеевна</a:t>
                      </a:r>
                    </a:p>
                  </a:txBody>
                  <a:tcPr marL="99476" marR="99476" marT="49738" marB="49738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/>
                        <a:t>Студент 5 </a:t>
                      </a:r>
                      <a:r>
                        <a:rPr lang="ru-RU" sz="2000" dirty="0"/>
                        <a:t>курса Стоматологического факультета</a:t>
                      </a:r>
                    </a:p>
                    <a:p>
                      <a:endParaRPr lang="ru-RU" sz="2000" dirty="0"/>
                    </a:p>
                  </a:txBody>
                  <a:tcPr marL="99476" marR="99476" marT="49738" marB="49738"/>
                </a:tc>
                <a:extLst>
                  <a:ext uri="{0D108BD9-81ED-4DB2-BD59-A6C34878D82A}">
                    <a16:rowId xmlns:a16="http://schemas.microsoft.com/office/drawing/2014/main" val="835397171"/>
                  </a:ext>
                </a:extLst>
              </a:tr>
              <a:tr h="69633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/>
                        <a:t>Общежитие №3</a:t>
                      </a:r>
                    </a:p>
                    <a:p>
                      <a:pPr algn="ctr"/>
                      <a:endParaRPr lang="ru-RU" sz="2000" b="1" dirty="0"/>
                    </a:p>
                  </a:txBody>
                  <a:tcPr marL="99476" marR="99476" marT="49738" marB="4973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Кокорина</a:t>
                      </a:r>
                      <a:br>
                        <a:rPr lang="ru-RU" sz="2000" dirty="0"/>
                      </a:br>
                      <a:r>
                        <a:rPr lang="ru-RU" sz="2000" dirty="0"/>
                        <a:t>Татьяна Николаевна</a:t>
                      </a:r>
                    </a:p>
                  </a:txBody>
                  <a:tcPr marL="99476" marR="99476" marT="49738" marB="49738" anchor="ctr"/>
                </a:tc>
                <a:tc>
                  <a:txBody>
                    <a:bodyPr/>
                    <a:lstStyle/>
                    <a:p>
                      <a:r>
                        <a:rPr lang="ru-RU" sz="2000" dirty="0"/>
                        <a:t>Студент 5 курса Лечебного факультета</a:t>
                      </a:r>
                    </a:p>
                  </a:txBody>
                  <a:tcPr marL="99476" marR="99476" marT="49738" marB="49738"/>
                </a:tc>
                <a:extLst>
                  <a:ext uri="{0D108BD9-81ED-4DB2-BD59-A6C34878D82A}">
                    <a16:rowId xmlns:a16="http://schemas.microsoft.com/office/drawing/2014/main" val="2715746374"/>
                  </a:ext>
                </a:extLst>
              </a:tr>
              <a:tr h="69633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/>
                        <a:t>Общежитие №4</a:t>
                      </a:r>
                    </a:p>
                    <a:p>
                      <a:pPr algn="ctr"/>
                      <a:endParaRPr lang="ru-RU" sz="2000" b="1" dirty="0"/>
                    </a:p>
                  </a:txBody>
                  <a:tcPr marL="99476" marR="99476" marT="49738" marB="4973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Веремей Полина Сергеевна</a:t>
                      </a:r>
                      <a:endParaRPr lang="ru-RU" sz="2400" dirty="0"/>
                    </a:p>
                  </a:txBody>
                  <a:tcPr marL="99476" marR="99476" marT="49738" marB="49738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dirty="0"/>
                        <a:t>Студент 5 курса Стоматологического</a:t>
                      </a:r>
                    </a:p>
                    <a:p>
                      <a:pPr algn="l"/>
                      <a:r>
                        <a:rPr lang="ru-RU" sz="2000" dirty="0"/>
                        <a:t>факультета</a:t>
                      </a:r>
                    </a:p>
                  </a:txBody>
                  <a:tcPr marL="99476" marR="99476" marT="49738" marB="49738"/>
                </a:tc>
                <a:extLst>
                  <a:ext uri="{0D108BD9-81ED-4DB2-BD59-A6C34878D82A}">
                    <a16:rowId xmlns:a16="http://schemas.microsoft.com/office/drawing/2014/main" val="15482900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67328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4879" y="396241"/>
            <a:ext cx="10515600" cy="602565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направление деятельности объединения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90003" y="1103340"/>
            <a:ext cx="9425353" cy="5555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Цель объединения</a:t>
            </a:r>
            <a:r>
              <a:rPr lang="ru-RU" sz="2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Целью деятельности Совета общежитий является представление интересов студентов, проживающих в общежитиях, организация взаимодействия с администрацией СГМУ, УВСР, дирекцией СЖК и Службой студенческой безопасности, в части улучшения жилищно-бытовых условий проживания студентов.</a:t>
            </a:r>
            <a:endParaRPr lang="ru-RU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5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5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объединения</a:t>
            </a:r>
            <a:r>
              <a:rPr lang="ru-RU" sz="2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организация работы по поддержанию порядка и чистоты в жилых комнатах и бытовых помещениях, территории общежития;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оказание помощи заведующей общежития в ознакомлении проживающих с «Правилами проживания в студенческом общежитии», «Правилами техники безопасности» и контроль за выполнением этих правил;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привлечение проживающих к работам по благоустройству территории общежития;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организация и проведение во внеучебное время мероприятий различной направленности.</a:t>
            </a:r>
          </a:p>
        </p:txBody>
      </p:sp>
    </p:spTree>
    <p:extLst>
      <p:ext uri="{BB962C8B-B14F-4D97-AF65-F5344CB8AC3E}">
        <p14:creationId xmlns:p14="http://schemas.microsoft.com/office/powerpoint/2010/main" val="32553767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0705" y="298329"/>
            <a:ext cx="10515600" cy="95410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Традиционные мероприятия </a:t>
            </a:r>
            <a:br>
              <a:rPr lang="ru-RU" sz="4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Совета общежитий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05533" y="1452364"/>
            <a:ext cx="949692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«Битва общежитий»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«Лучшая комната»</a:t>
            </a:r>
          </a:p>
          <a:p>
            <a:r>
              <a:rPr lang="ru-RU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Волонтерские мероприятия: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Сбор помощи для приютов 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Катунино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и «4 лапы»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«Крышечки на Благо»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32651" y="4930661"/>
            <a:ext cx="184731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39948" y="5453158"/>
            <a:ext cx="184731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E4F7E0BD-6925-465C-AA27-3D0F0BF99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44" y="4191153"/>
            <a:ext cx="3864958" cy="2524010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6C96756-6566-4BEF-9E74-C7201799CE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96" t="15349" r="10832" b="7481"/>
          <a:stretch/>
        </p:blipFill>
        <p:spPr>
          <a:xfrm>
            <a:off x="7907108" y="1513517"/>
            <a:ext cx="3789399" cy="2420121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97B0E2C-B1E8-47E6-849B-08B11DED6E4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008" t="40159" r="8537" b="2427"/>
          <a:stretch/>
        </p:blipFill>
        <p:spPr>
          <a:xfrm>
            <a:off x="7620759" y="4116660"/>
            <a:ext cx="4362098" cy="2571111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3E2F534-E42B-4508-AF75-29B7DE5CDB9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077" r="1408" b="21148"/>
          <a:stretch/>
        </p:blipFill>
        <p:spPr>
          <a:xfrm>
            <a:off x="4486469" y="4191153"/>
            <a:ext cx="2835010" cy="2598504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19311798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2501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 объединения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1552074" y="1718870"/>
            <a:ext cx="9877926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Двухкратные призеры Городского конкурса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«Битва общежитий» (2018 и 2019 года)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C58F593-A78E-44B5-9233-102DCAB956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27" t="5121" r="3803"/>
          <a:stretch/>
        </p:blipFill>
        <p:spPr>
          <a:xfrm>
            <a:off x="8628039" y="1901750"/>
            <a:ext cx="3179299" cy="457258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DFC02D1-69D6-4788-95CE-A354F6DFB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446" y="2901913"/>
            <a:ext cx="5270549" cy="3956087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21527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2508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Вступайте к нам!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1465704" y="1151855"/>
            <a:ext cx="9412992" cy="517637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член Совета общежитий может как участвовать, так и организовывать различные мероприятия социальной и досуговой направленности, которые будут способствовать 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комфортному проживанию студентов в общежитиях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Организуя внеучебное время других студентов Вы научитесь быть ответственным и коммуникативными.  Сможете развить лидерские, творческие и, что главное, организаторские способности.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вышеперечисленные качества и навыки понадобятся вам как в жизни, так и в дальнейшей профессиональной деятельности!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96386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365760"/>
            <a:ext cx="10515600" cy="959803"/>
          </a:xfrm>
        </p:spPr>
        <p:txBody>
          <a:bodyPr>
            <a:normAutofit/>
          </a:bodyPr>
          <a:lstStyle/>
          <a:p>
            <a:pPr algn="ctr"/>
            <a:r>
              <a:rPr lang="ru-RU" sz="4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ФОТО-галерея 2017-2020 гг.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52E5898-3772-49ED-A93A-81520E1A19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80" t="9847" r="7282" b="1743"/>
          <a:stretch/>
        </p:blipFill>
        <p:spPr>
          <a:xfrm>
            <a:off x="221477" y="1375542"/>
            <a:ext cx="3378755" cy="2447468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CC8DC915-82D0-4D3F-A2ED-A1CB6F37F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77" y="3872989"/>
            <a:ext cx="3976821" cy="2985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F9C44958-91D2-459B-B4FD-983B8A3E2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584" y="4164562"/>
            <a:ext cx="3361365" cy="2523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C72EBC4B-A0B4-4860-8C40-0C33F01DB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235" y="3362302"/>
            <a:ext cx="4115271" cy="332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BFE23B3-C075-4EC7-BD5F-1699458EC9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00965" y="1325563"/>
            <a:ext cx="4115270" cy="2745656"/>
          </a:xfrm>
          <a:prstGeom prst="rect">
            <a:avLst/>
          </a:prstGeom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C9FE09BA-1151-4CD2-BF27-251B11C9C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9431" y="1325563"/>
            <a:ext cx="4095302" cy="2300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21738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588</TotalTime>
  <Words>330</Words>
  <Application>Microsoft Office PowerPoint</Application>
  <PresentationFormat>Широкоэкранный</PresentationFormat>
  <Paragraphs>49</Paragraphs>
  <Slides>8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Office Theme</vt:lpstr>
      <vt:lpstr>Совет общежитий СГМУ</vt:lpstr>
      <vt:lpstr>Руководство объединения</vt:lpstr>
      <vt:lpstr>Председатели студенческих  самоуправлений общежитий</vt:lpstr>
      <vt:lpstr>Основные направление деятельности объединения</vt:lpstr>
      <vt:lpstr>Традиционные мероприятия  Совета общежитий</vt:lpstr>
      <vt:lpstr>Достижения объединения</vt:lpstr>
      <vt:lpstr>Вступайте к нам!</vt:lpstr>
      <vt:lpstr>ФОТО-галерея 2017-2020 гг.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студенческого объединения</dc:title>
  <dc:creator>balakishievaan</dc:creator>
  <cp:lastModifiedBy>Владислав Анциферов</cp:lastModifiedBy>
  <cp:revision>28</cp:revision>
  <cp:lastPrinted>2020-02-16T18:59:46Z</cp:lastPrinted>
  <dcterms:created xsi:type="dcterms:W3CDTF">2020-02-12T08:51:09Z</dcterms:created>
  <dcterms:modified xsi:type="dcterms:W3CDTF">2021-09-26T18:57:13Z</dcterms:modified>
</cp:coreProperties>
</file>